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370" r:id="rId3"/>
    <p:sldId id="410" r:id="rId4"/>
    <p:sldId id="375" r:id="rId5"/>
    <p:sldId id="409" r:id="rId6"/>
    <p:sldId id="378" r:id="rId7"/>
    <p:sldId id="411" r:id="rId8"/>
    <p:sldId id="377" r:id="rId9"/>
    <p:sldId id="412" r:id="rId10"/>
    <p:sldId id="413" r:id="rId11"/>
    <p:sldId id="380" r:id="rId12"/>
    <p:sldId id="414" r:id="rId13"/>
    <p:sldId id="41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D289D7-2B74-4159-BD0E-180B3BB18F3A}">
          <p14:sldIdLst>
            <p14:sldId id="262"/>
            <p14:sldId id="370"/>
            <p14:sldId id="410"/>
            <p14:sldId id="375"/>
            <p14:sldId id="409"/>
            <p14:sldId id="378"/>
            <p14:sldId id="411"/>
            <p14:sldId id="377"/>
            <p14:sldId id="412"/>
            <p14:sldId id="413"/>
            <p14:sldId id="380"/>
            <p14:sldId id="414"/>
            <p14:sldId id="4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484"/>
    <a:srgbClr val="D8EDB5"/>
    <a:srgbClr val="DAD486"/>
    <a:srgbClr val="003399"/>
    <a:srgbClr val="001C54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8F331-F708-4697-BDCD-D92618E4B65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6D1CC-807C-41DB-BB5F-B378B0DF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4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4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9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9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3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7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7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6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2">
                <a:lumMod val="90000"/>
              </a:schemeClr>
            </a:gs>
            <a:gs pos="1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  <a:gs pos="77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2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17"/>
          <p:cNvSpPr txBox="1">
            <a:spLocks noChangeArrowheads="1"/>
          </p:cNvSpPr>
          <p:nvPr/>
        </p:nvSpPr>
        <p:spPr bwMode="auto">
          <a:xfrm>
            <a:off x="168593" y="2454851"/>
            <a:ext cx="11754326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1132"/>
                </a:solidFill>
              </a:rPr>
              <a:t>Методики </a:t>
            </a:r>
            <a:r>
              <a:rPr lang="ru-RU" sz="3200" dirty="0">
                <a:solidFill>
                  <a:srgbClr val="001132"/>
                </a:solidFill>
              </a:rPr>
              <a:t>ветеринарно-санитарной экспертизы продуктов и сырья животного происхождения</a:t>
            </a:r>
            <a:endParaRPr lang="ru-RU" sz="3200" cap="all" dirty="0">
              <a:solidFill>
                <a:srgbClr val="001132"/>
              </a:solidFill>
            </a:endParaRPr>
          </a:p>
        </p:txBody>
      </p:sp>
      <p:sp>
        <p:nvSpPr>
          <p:cNvPr id="3075" name="TextBox 18"/>
          <p:cNvSpPr txBox="1">
            <a:spLocks noChangeArrowheads="1"/>
          </p:cNvSpPr>
          <p:nvPr/>
        </p:nvSpPr>
        <p:spPr bwMode="auto">
          <a:xfrm>
            <a:off x="476250" y="4216400"/>
            <a:ext cx="11334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Ветеринарно-санитарная экспертиза мяса при заболеваниях вирусной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этиологии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12192000" cy="1409700"/>
            <a:chOff x="-42862" y="-14572"/>
            <a:chExt cx="12192000" cy="1213315"/>
          </a:xfrm>
          <a:solidFill>
            <a:schemeClr val="bg2">
              <a:lumMod val="75000"/>
            </a:schemeClr>
          </a:soli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42862" y="-14572"/>
              <a:ext cx="12192000" cy="121331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3" name="TextBox 7"/>
            <p:cNvSpPr txBox="1">
              <a:spLocks noChangeArrowheads="1"/>
            </p:cNvSpPr>
            <p:nvPr/>
          </p:nvSpPr>
          <p:spPr bwMode="auto">
            <a:xfrm>
              <a:off x="2544233" y="23145"/>
              <a:ext cx="6623051" cy="927151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 dirty="0">
                  <a:solidFill>
                    <a:srgbClr val="001C54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Ставропольский государственный </a:t>
              </a:r>
              <a:br>
                <a:rPr lang="ru-RU" altLang="ru-RU" sz="3200" b="1" dirty="0">
                  <a:solidFill>
                    <a:srgbClr val="001C54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altLang="ru-RU" sz="3200" b="1" dirty="0">
                  <a:solidFill>
                    <a:srgbClr val="001C54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аграрный университет</a:t>
              </a:r>
            </a:p>
          </p:txBody>
        </p:sp>
        <p:sp>
          <p:nvSpPr>
            <p:cNvPr id="3084" name="AutoShape 82"/>
            <p:cNvSpPr>
              <a:spLocks noChangeAspect="1" noChangeArrowheads="1" noTextEdit="1"/>
            </p:cNvSpPr>
            <p:nvPr/>
          </p:nvSpPr>
          <p:spPr bwMode="auto">
            <a:xfrm>
              <a:off x="9313333" y="105833"/>
              <a:ext cx="1295400" cy="973667"/>
            </a:xfrm>
            <a:prstGeom prst="rect">
              <a:avLst/>
            </a:prstGeom>
            <a:grpFill/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3079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" y="71606"/>
            <a:ext cx="1451766" cy="129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1" descr="КАЧЕСТВО ОБРАЗОВАНИЯ с фон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20" y="60325"/>
            <a:ext cx="1318875" cy="1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10753725" y="123825"/>
            <a:ext cx="1268413" cy="114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56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0"/>
            <a:ext cx="11600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0650" indent="215900" algn="just">
              <a:spcBef>
                <a:spcPts val="5"/>
              </a:spcBef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Ящур</a:t>
            </a:r>
            <a:r>
              <a:rPr lang="ru-RU" sz="24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остро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протекающая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высококонтагиозная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парнокопытных.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29062" r="9364" b="25892"/>
          <a:stretch/>
        </p:blipFill>
        <p:spPr>
          <a:xfrm>
            <a:off x="345357" y="1425844"/>
            <a:ext cx="11500900" cy="49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2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191070"/>
            <a:ext cx="117780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4460" indent="215900" algn="just">
              <a:spcAft>
                <a:spcPts val="0"/>
              </a:spcAft>
              <a:tabLst>
                <a:tab pos="4892040" algn="l"/>
              </a:tabLst>
            </a:pP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</a:t>
            </a:r>
            <a:r>
              <a:rPr lang="ru-RU" sz="26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Ауески</a:t>
            </a:r>
            <a:r>
              <a:rPr lang="ru-RU" sz="26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(БА)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псевдобешенство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инфекционный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бульбарный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паралич,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зудящая чума, бешеная чесотка) — остро протекающая болезнь сельскохозяйственных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животных всех видов, пушных зверей и грызунов. Ветеринарно-санитарная оценка.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Туши и продукты убоя от больных и подозрительных по заболеванию выпускать в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сыром виде запрещается. При наличии дегенеративных или других паталогических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изменений в мускулатуре тушу с внутренними органами направляют на утилизацию.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   </a:t>
            </a:r>
            <a:r>
              <a:rPr lang="ru-RU" sz="2600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отсутствии    </a:t>
            </a:r>
            <a:r>
              <a:rPr lang="ru-RU" sz="2600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патологических    </a:t>
            </a:r>
            <a:r>
              <a:rPr lang="ru-RU" sz="2600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изменений    </a:t>
            </a:r>
            <a:r>
              <a:rPr lang="ru-RU" sz="2600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направляют	образцы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бактериологическое исследование на сальмонеллез. В случае обнаружения сальмонелл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 органы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утилизируют, а тушу направляют на проварку. При отсутствии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сальмонелл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разрешается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перерабатывать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вареные,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варено-копченые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колбасы,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консервы</a:t>
            </a:r>
            <a:r>
              <a:rPr lang="ru-RU" sz="2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проварку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0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191070"/>
            <a:ext cx="117780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4460" indent="215900" algn="just">
              <a:spcAft>
                <a:spcPts val="0"/>
              </a:spcAft>
              <a:tabLst>
                <a:tab pos="4892040" algn="l"/>
              </a:tabLst>
            </a:pP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</a:t>
            </a:r>
            <a:r>
              <a:rPr lang="ru-RU" sz="26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Ауески</a:t>
            </a:r>
            <a:r>
              <a:rPr lang="ru-RU" sz="26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(БА)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псевдобешенство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инфекционный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бульбарный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паралич,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зудящая чума, бешеная чесотка) — остро протекающая болезнь сельскохозяйственных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животных всех видов, пушных зверей и грызунов.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2"/>
          <a:stretch/>
        </p:blipFill>
        <p:spPr>
          <a:xfrm>
            <a:off x="123680" y="2231755"/>
            <a:ext cx="5942750" cy="4185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" r="2947" b="3624"/>
          <a:stretch/>
        </p:blipFill>
        <p:spPr>
          <a:xfrm>
            <a:off x="6264804" y="2231756"/>
            <a:ext cx="5799123" cy="41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1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191070"/>
            <a:ext cx="117780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1920" indent="215900" algn="just">
              <a:spcAft>
                <a:spcPts val="0"/>
              </a:spcAft>
            </a:pP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Оспа 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овец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острая контагиозная болезнь. Ветеринарно-санитарная оценка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в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нашей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стране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разработана.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вероятный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больных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подозрительных</a:t>
            </a:r>
            <a:r>
              <a:rPr lang="ru-RU" sz="2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данному</a:t>
            </a:r>
            <a:r>
              <a:rPr lang="ru-RU" sz="26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заболеванию</a:t>
            </a:r>
            <a:r>
              <a:rPr lang="ru-RU" sz="2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убой</a:t>
            </a:r>
            <a:r>
              <a:rPr lang="ru-RU" sz="2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пищевые</a:t>
            </a:r>
            <a:r>
              <a:rPr lang="ru-RU" sz="2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не</a:t>
            </a:r>
            <a:r>
              <a:rPr lang="ru-RU" sz="2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20" y="1646694"/>
            <a:ext cx="6703017" cy="50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0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251" y="313898"/>
            <a:ext cx="11682483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  <a:buSzPts val="1200"/>
              <a:tabLst>
                <a:tab pos="744855" algn="l"/>
              </a:tabLst>
            </a:pP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ВСЭ</a:t>
            </a:r>
            <a:r>
              <a:rPr lang="ru-RU" sz="2400" b="1" kern="0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мяса</a:t>
            </a:r>
            <a:r>
              <a:rPr lang="ru-RU" sz="2400" b="1" kern="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kern="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мясопродуктов</a:t>
            </a:r>
            <a:r>
              <a:rPr lang="ru-RU" sz="2400" b="1" kern="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400" b="1" kern="0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заболеваниях</a:t>
            </a:r>
            <a:r>
              <a:rPr lang="ru-RU" sz="2400" b="1" kern="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вирусной</a:t>
            </a:r>
            <a:r>
              <a:rPr lang="ru-RU" sz="2400" b="1" kern="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этиологии.</a:t>
            </a:r>
          </a:p>
          <a:p>
            <a:pPr marL="74930">
              <a:spcBef>
                <a:spcPts val="35"/>
              </a:spcBef>
            </a:pPr>
            <a:r>
              <a:rPr lang="ru-RU" sz="11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5250" indent="215900"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Инфекционная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катаральная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лихорадка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овец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("синий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язык")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вирусная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трансмиссивная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инфекция,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передающаяся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кровососущими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насекомыми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Culicoides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характеризующаяся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лихорадочным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состоянием,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воспалительно-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некротическими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поражениями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ротовой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полости,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языка,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пищеварительного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тракта, эпителия венчика и основы кожи копыт, а также дегенеративными изменениями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скелетных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мышц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Ветеринарно-санитарная</a:t>
            </a:r>
            <a:r>
              <a:rPr lang="ru-RU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подозрительных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данному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заболеванию на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убой на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пищевые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07" y="3537857"/>
            <a:ext cx="5199358" cy="32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3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251" y="313898"/>
            <a:ext cx="116824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>
              <a:spcBef>
                <a:spcPts val="35"/>
              </a:spcBef>
            </a:pPr>
            <a:r>
              <a:rPr lang="ru-RU" sz="11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Лихорадка</a:t>
            </a:r>
            <a:r>
              <a:rPr lang="ru-RU" sz="24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долины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Рифт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(ЛДР)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энзоотический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рогатого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скота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зоонозная,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преимущественно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остро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протекающая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овец,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коз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КРС,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передающаяся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членистоногими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характеризующаяся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лихорадкой,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некротическим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гепатитом,</a:t>
            </a:r>
            <a:r>
              <a:rPr lang="ru-RU" sz="24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гастроэнтеритом,</a:t>
            </a:r>
            <a:r>
              <a:rPr lang="ru-RU" sz="2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геморрагическим</a:t>
            </a:r>
            <a:r>
              <a:rPr lang="ru-RU" sz="24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диатезом</a:t>
            </a:r>
            <a:r>
              <a:rPr lang="ru-RU" sz="24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высокой</a:t>
            </a:r>
            <a:r>
              <a:rPr lang="ru-RU" sz="2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смертностью</a:t>
            </a:r>
            <a:r>
              <a:rPr lang="ru-RU" sz="2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телят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ягнят. У взрослых животных болезнь проявляется абортами. Ветеринарно-санитарная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не разработана.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выявления данного заболевания на территории РФ по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всей вероятности будет объявлено чрезвычайное положение и весь подозрительный по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заболеванию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контактам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скот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будет</a:t>
            </a:r>
            <a:r>
              <a:rPr lang="ru-RU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уничтожен.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8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58847"/>
            <a:ext cx="117916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2555" indent="215900"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Чума свиней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(классическая чума свиней, КЧС) —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высоконтагиозная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инфекционная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характеризующаяся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лихорадкой,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поражением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кровеносной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кроветворной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крупозным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воспалением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легких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крупозно-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дифтерическим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воспалением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толстого кишечника. Первые описания КЧС, согласно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Hanson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относятся к 1810 г. 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штате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Теннеси (США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74930" marR="122555" indent="215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2555" indent="215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4" y="2074583"/>
            <a:ext cx="6768983" cy="47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58847"/>
            <a:ext cx="117916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94615" indent="215900" algn="just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Грипп</a:t>
            </a:r>
            <a:r>
              <a:rPr lang="ru-RU" sz="24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парагрипп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исключаются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вирусологическим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взятого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верхних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дыхательных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путей.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Вирусную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диарею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инфицированных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устанавливают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ПЦР.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Ветеринарно-санитарная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Туши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продукты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убоя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подозрительных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заболеванию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выпускать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сыром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дегенеративных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паталогических изменений в мускулатуре тушу с внутренними органами направляют на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утилизацию.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паталогических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образцы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бактериологическое исследование на сальмонеллез. В случае обнаружения сальмонелл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органы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утилизируют,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тушу направляют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проварку.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сальмонелл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разрешается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перерабатывать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вареные,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варено-копченые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колбасы,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консервы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проварку.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9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70" y="0"/>
            <a:ext cx="11914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1920" indent="215900" algn="just">
              <a:spcAft>
                <a:spcPts val="0"/>
              </a:spcAft>
            </a:pP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Бешенство</a:t>
            </a:r>
            <a:r>
              <a:rPr lang="ru-RU" sz="2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остро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протекающая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теплокровных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животных,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характеризующаяся поражением ЦНС. Ветеринарно-санитарная оценка — больных 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подозрительных</a:t>
            </a:r>
            <a:r>
              <a:rPr lang="ru-RU" sz="2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данному</a:t>
            </a:r>
            <a:r>
              <a:rPr lang="ru-RU" sz="26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заболеванию</a:t>
            </a:r>
            <a:r>
              <a:rPr lang="ru-RU" sz="2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убой</a:t>
            </a:r>
            <a:r>
              <a:rPr lang="ru-RU" sz="2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пищевые</a:t>
            </a:r>
            <a:r>
              <a:rPr lang="ru-RU" sz="2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не</a:t>
            </a:r>
            <a:r>
              <a:rPr lang="ru-RU" sz="2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7498" b="18905"/>
          <a:stretch/>
        </p:blipFill>
        <p:spPr>
          <a:xfrm>
            <a:off x="181970" y="2355743"/>
            <a:ext cx="5778271" cy="3975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2204"/>
          <a:stretch/>
        </p:blipFill>
        <p:spPr>
          <a:xfrm>
            <a:off x="6261315" y="2355743"/>
            <a:ext cx="5687878" cy="4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9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70" y="0"/>
            <a:ext cx="11914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97155" indent="215900" algn="just">
              <a:spcAft>
                <a:spcPts val="0"/>
              </a:spcAft>
            </a:pP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Лейкоз 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КРС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хроническая инфекционная болезнь опухолевой природы, основной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злокачественное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разрастание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клеток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кроветворных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органов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нарушением их созревания, в результате чего происходит диффузная инфильтрация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органов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этими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клетками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появляются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опухоли.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Ветеринарно-санитарная</a:t>
            </a:r>
            <a:r>
              <a:rPr lang="ru-RU" sz="2600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оценка.</a:t>
            </a:r>
            <a:r>
              <a:rPr lang="ru-RU" sz="26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поражении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мышц,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лимфоузлов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туши,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паренхиматозных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органов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6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лейкозных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разрастаний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серозных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покровах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туши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её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независимо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упитанности и продукты убоя утилизируют. При отсутствии паталогических изменений</a:t>
            </a:r>
            <a:r>
              <a:rPr lang="ru-RU" sz="26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направляют</a:t>
            </a:r>
            <a:r>
              <a:rPr lang="ru-RU" sz="2600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образцы</a:t>
            </a:r>
            <a:r>
              <a:rPr lang="ru-RU" sz="2600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бактериологическое</a:t>
            </a:r>
            <a:r>
              <a:rPr lang="ru-RU" sz="26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</a:t>
            </a:r>
            <a:r>
              <a:rPr lang="ru-RU" sz="26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сальмонеллез.</a:t>
            </a:r>
            <a:r>
              <a:rPr lang="ru-RU" sz="26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600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обнаружения</a:t>
            </a:r>
            <a:r>
              <a:rPr lang="ru-RU" sz="2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сальмонелл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органы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утилизируют,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тушу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направляют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проварку.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сальмонелл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разрешается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перерабатывать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вареные,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варено-копченые</a:t>
            </a:r>
            <a:r>
              <a:rPr lang="ru-RU" sz="2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колбасы, консервы</a:t>
            </a:r>
            <a:r>
              <a:rPr lang="ru-RU" sz="2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проварку.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7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0"/>
            <a:ext cx="116005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97155" indent="215900"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Инфекционная анемия лошадей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(ИНАН, болотная лихорадка) — вирусная болезнь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однокопытных.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Ветеринарно-санитарная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подозрительных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данному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заболеванию на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убой на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пищевые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допускается.</a:t>
            </a:r>
          </a:p>
          <a:p>
            <a:pPr marL="74930" marR="96520" indent="215900"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Тешена</a:t>
            </a:r>
            <a:r>
              <a:rPr lang="ru-RU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вирусная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характеризующаяся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негнойного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энцефаломиелита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появлением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параличей.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Ветеринарно-санитарная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Туши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продукты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убоя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подозрительных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заболеванию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выпускать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сыром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патологических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образцы на бактериологическое исследование на сальмонеллез. В случае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сальмонелл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органы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утилизируют,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тушу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проварку.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сальмонелл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разрешается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перерабатывать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вареные,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варено-копченые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колбасы, консервы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проварку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2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0"/>
            <a:ext cx="116005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0650" indent="215900" algn="just">
              <a:spcBef>
                <a:spcPts val="5"/>
              </a:spcBef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Ящур</a:t>
            </a:r>
            <a:r>
              <a:rPr lang="ru-RU" sz="24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остро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протекающая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высококонтагиозная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парнокопытных.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Ветеринарно-санитарная оценка. Туши и продукты убоя от больных и подозрительных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заболеванию выпускать в сыром виде запрещается. При наличии дегенеративных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других патологических изменений в мускулатуре тушу с внутренними органами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направляют на утилизацию. При отсутствии патологических изменений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разрешается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перерабатывать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вареные,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варено-копченые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колбасы,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консервы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проварку.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56" y="2677656"/>
            <a:ext cx="6043923" cy="40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51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15976</TotalTime>
  <Words>627</Words>
  <Application>Microsoft Office PowerPoint</Application>
  <PresentationFormat>Произвольный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student</cp:lastModifiedBy>
  <cp:revision>318</cp:revision>
  <dcterms:created xsi:type="dcterms:W3CDTF">2019-04-07T09:33:38Z</dcterms:created>
  <dcterms:modified xsi:type="dcterms:W3CDTF">2022-10-05T17:29:31Z</dcterms:modified>
</cp:coreProperties>
</file>